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8"/>
  </p:notesMasterIdLst>
  <p:handoutMasterIdLst>
    <p:handoutMasterId r:id="rId19"/>
  </p:handoutMasterIdLst>
  <p:sldIdLst>
    <p:sldId id="256" r:id="rId2"/>
    <p:sldId id="257" r:id="rId3"/>
    <p:sldId id="261" r:id="rId4"/>
    <p:sldId id="260" r:id="rId5"/>
    <p:sldId id="264" r:id="rId6"/>
    <p:sldId id="263" r:id="rId7"/>
    <p:sldId id="259" r:id="rId8"/>
    <p:sldId id="262" r:id="rId9"/>
    <p:sldId id="265" r:id="rId10"/>
    <p:sldId id="266" r:id="rId11"/>
    <p:sldId id="267" r:id="rId12"/>
    <p:sldId id="258" r:id="rId13"/>
    <p:sldId id="268" r:id="rId14"/>
    <p:sldId id="273" r:id="rId15"/>
    <p:sldId id="271" r:id="rId16"/>
    <p:sldId id="272" r:id="rId17"/>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75666" autoAdjust="0"/>
  </p:normalViewPr>
  <p:slideViewPr>
    <p:cSldViewPr>
      <p:cViewPr>
        <p:scale>
          <a:sx n="66" d="100"/>
          <a:sy n="66" d="100"/>
        </p:scale>
        <p:origin x="-1602" y="1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US"/>
          </a:p>
        </p:txBody>
      </p:sp>
      <p:sp>
        <p:nvSpPr>
          <p:cNvPr id="3" name="Date Placeholder 2"/>
          <p:cNvSpPr>
            <a:spLocks noGrp="1"/>
          </p:cNvSpPr>
          <p:nvPr>
            <p:ph type="dt" sz="quarter" idx="1"/>
          </p:nvPr>
        </p:nvSpPr>
        <p:spPr>
          <a:xfrm>
            <a:off x="3890008" y="0"/>
            <a:ext cx="2975928" cy="499745"/>
          </a:xfrm>
          <a:prstGeom prst="rect">
            <a:avLst/>
          </a:prstGeom>
        </p:spPr>
        <p:txBody>
          <a:bodyPr vert="horz" lIns="96350" tIns="48175" rIns="96350" bIns="48175" rtlCol="0"/>
          <a:lstStyle>
            <a:lvl1pPr algn="r">
              <a:defRPr sz="1300"/>
            </a:lvl1pPr>
          </a:lstStyle>
          <a:p>
            <a:fld id="{D2640591-2662-4E43-BC40-1EC45F60FB5C}" type="datetimeFigureOut">
              <a:rPr lang="en-US" smtClean="0"/>
              <a:t>3/23/2013</a:t>
            </a:fld>
            <a:endParaRPr lang="en-US"/>
          </a:p>
        </p:txBody>
      </p:sp>
      <p:sp>
        <p:nvSpPr>
          <p:cNvPr id="4" name="Footer Placeholder 3"/>
          <p:cNvSpPr>
            <a:spLocks noGrp="1"/>
          </p:cNvSpPr>
          <p:nvPr>
            <p:ph type="ftr" sz="quarter" idx="2"/>
          </p:nvPr>
        </p:nvSpPr>
        <p:spPr>
          <a:xfrm>
            <a:off x="0" y="9493420"/>
            <a:ext cx="2975928" cy="499745"/>
          </a:xfrm>
          <a:prstGeom prst="rect">
            <a:avLst/>
          </a:prstGeom>
        </p:spPr>
        <p:txBody>
          <a:bodyPr vert="horz" lIns="96350" tIns="48175" rIns="96350" bIns="48175" rtlCol="0" anchor="b"/>
          <a:lstStyle>
            <a:lvl1pPr algn="l">
              <a:defRPr sz="1300"/>
            </a:lvl1pPr>
          </a:lstStyle>
          <a:p>
            <a:endParaRPr lang="en-US"/>
          </a:p>
        </p:txBody>
      </p:sp>
      <p:sp>
        <p:nvSpPr>
          <p:cNvPr id="5" name="Slide Number Placeholder 4"/>
          <p:cNvSpPr>
            <a:spLocks noGrp="1"/>
          </p:cNvSpPr>
          <p:nvPr>
            <p:ph type="sldNum" sz="quarter" idx="3"/>
          </p:nvPr>
        </p:nvSpPr>
        <p:spPr>
          <a:xfrm>
            <a:off x="3890008" y="9493420"/>
            <a:ext cx="2975928" cy="499745"/>
          </a:xfrm>
          <a:prstGeom prst="rect">
            <a:avLst/>
          </a:prstGeom>
        </p:spPr>
        <p:txBody>
          <a:bodyPr vert="horz" lIns="96350" tIns="48175" rIns="96350" bIns="48175" rtlCol="0" anchor="b"/>
          <a:lstStyle>
            <a:lvl1pPr algn="r">
              <a:defRPr sz="1300"/>
            </a:lvl1pPr>
          </a:lstStyle>
          <a:p>
            <a:fld id="{DAFC6C2E-21C3-4F8B-B4BF-DA6B8BBC9C50}" type="slidenum">
              <a:rPr lang="en-US" smtClean="0"/>
              <a:t>‹#›</a:t>
            </a:fld>
            <a:endParaRPr lang="en-US"/>
          </a:p>
        </p:txBody>
      </p:sp>
    </p:spTree>
    <p:extLst>
      <p:ext uri="{BB962C8B-B14F-4D97-AF65-F5344CB8AC3E}">
        <p14:creationId xmlns:p14="http://schemas.microsoft.com/office/powerpoint/2010/main" val="860648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US"/>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DB5A7394-6AC1-4C85-937C-A8E170E6B062}" type="datetimeFigureOut">
              <a:rPr lang="en-US" smtClean="0"/>
              <a:t>3/23/2013</a:t>
            </a:fld>
            <a:endParaRPr lang="en-US"/>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US"/>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US"/>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A22C41DE-8A41-4F8E-B350-31C4943CE7C7}" type="slidenum">
              <a:rPr lang="en-US" smtClean="0"/>
              <a:t>‹#›</a:t>
            </a:fld>
            <a:endParaRPr lang="en-US"/>
          </a:p>
        </p:txBody>
      </p:sp>
    </p:spTree>
    <p:extLst>
      <p:ext uri="{BB962C8B-B14F-4D97-AF65-F5344CB8AC3E}">
        <p14:creationId xmlns:p14="http://schemas.microsoft.com/office/powerpoint/2010/main" val="40100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2C41DE-8A41-4F8E-B350-31C4943CE7C7}" type="slidenum">
              <a:rPr lang="en-US" smtClean="0"/>
              <a:t>1</a:t>
            </a:fld>
            <a:endParaRPr lang="en-US"/>
          </a:p>
        </p:txBody>
      </p:sp>
    </p:spTree>
    <p:extLst>
      <p:ext uri="{BB962C8B-B14F-4D97-AF65-F5344CB8AC3E}">
        <p14:creationId xmlns:p14="http://schemas.microsoft.com/office/powerpoint/2010/main" val="1645323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Most</a:t>
            </a:r>
            <a:r>
              <a:rPr lang="en-US" baseline="0" dirty="0" smtClean="0">
                <a:latin typeface="Times New Roman" pitchFamily="18" charset="0"/>
                <a:cs typeface="Times New Roman" pitchFamily="18" charset="0"/>
              </a:rPr>
              <a:t> rock music often focus on religious themes. Some music often involve stories involving Christianity and sometimes promoting atheism. Christian rock bands are known for playing rock by adding religious lyrics relating to the bible and praising Jesus Christ. Many heavy metal bands are accused of projecting anti-religious and devil worshipping ideals to teenagers, such bands include Slayer, </a:t>
            </a:r>
            <a:r>
              <a:rPr lang="en-US" baseline="0" dirty="0" err="1" smtClean="0">
                <a:latin typeface="Times New Roman" pitchFamily="18" charset="0"/>
                <a:cs typeface="Times New Roman" pitchFamily="18" charset="0"/>
              </a:rPr>
              <a:t>Ozzy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Osbourne</a:t>
            </a:r>
            <a:r>
              <a:rPr lang="en-US" baseline="0" dirty="0" smtClean="0">
                <a:latin typeface="Times New Roman" pitchFamily="18" charset="0"/>
                <a:cs typeface="Times New Roman" pitchFamily="18" charset="0"/>
              </a:rPr>
              <a:t> and Cannibal Corpse. Some songs have vulgar lyrics that may hint to those kind of themes but what people don’t get is that some of these things are for literary and poetic purposes. The lyrics have never been for converting one’s beliefs unless anyone is stupid enough to follow a singer’s words(Curtis)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10</a:t>
            </a:fld>
            <a:endParaRPr lang="en-US"/>
          </a:p>
        </p:txBody>
      </p:sp>
    </p:spTree>
    <p:extLst>
      <p:ext uri="{BB962C8B-B14F-4D97-AF65-F5344CB8AC3E}">
        <p14:creationId xmlns:p14="http://schemas.microsoft.com/office/powerpoint/2010/main" val="2185517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latin typeface="Times New Roman" pitchFamily="18" charset="0"/>
                <a:cs typeface="Times New Roman" pitchFamily="18" charset="0"/>
              </a:rPr>
              <a:t>Rockstars</a:t>
            </a:r>
            <a:r>
              <a:rPr lang="en-US" baseline="0" dirty="0" smtClean="0">
                <a:latin typeface="Times New Roman" pitchFamily="18" charset="0"/>
                <a:cs typeface="Times New Roman" pitchFamily="18" charset="0"/>
              </a:rPr>
              <a:t> have their own distinct lifestyle that they choose to follow after becoming part of a band. These bands are usually a hard rock or metal. Their lifestyles are viewed as negative and a bad influence to adolescents and young children. Parents are usually against every type of rock music because of the risk of having their kids become that way. There is a saying in the rock world, ‘’Sex, drugs &amp; rock n’ roll’’ which conveys a message that being cool is about getting girls, doing drugs and partying all the time by playing concerts and going wild. This is a very bad image of rock n’ roll, and it is in no way involved with every single kind of rock music. Children imitate what they might think is cool. (</a:t>
            </a:r>
            <a:r>
              <a:rPr lang="en-US" dirty="0" err="1" smtClean="0">
                <a:latin typeface="Times New Roman" pitchFamily="18" charset="0"/>
                <a:cs typeface="Times New Roman" pitchFamily="18" charset="0"/>
              </a:rPr>
              <a:t>Laughey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11</a:t>
            </a:fld>
            <a:endParaRPr lang="en-US"/>
          </a:p>
        </p:txBody>
      </p:sp>
    </p:spTree>
    <p:extLst>
      <p:ext uri="{BB962C8B-B14F-4D97-AF65-F5344CB8AC3E}">
        <p14:creationId xmlns:p14="http://schemas.microsoft.com/office/powerpoint/2010/main" val="1844020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The</a:t>
            </a:r>
            <a:r>
              <a:rPr lang="en-US" baseline="0" dirty="0" smtClean="0">
                <a:latin typeface="Times New Roman" pitchFamily="18" charset="0"/>
                <a:cs typeface="Times New Roman" pitchFamily="18" charset="0"/>
              </a:rPr>
              <a:t> media has been heavily affected by media. Television shows often feature rock music in almost any fashion. Rock music could be used to set a certain mood for a scene. There was also MTV, Music Television which was a new phase at the time of having music videos aired on TV. The movies that we watch use rock music to enhance the mood. The movie ‘’Rocky III’’ had the song ‘’Eye Of The Tiger’’ when Rocky was losing to Clubber Lang and then as the music goes on, the climax of a movie would happen. Rock has an everlasting appeal in world wide culture, with the genre being extremely popular with foreigners from around the world(</a:t>
            </a:r>
            <a:r>
              <a:rPr lang="en-US" dirty="0" smtClean="0">
                <a:latin typeface="Times New Roman" pitchFamily="18" charset="0"/>
                <a:cs typeface="Times New Roman" pitchFamily="18" charset="0"/>
              </a:rPr>
              <a:t>Moore)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12</a:t>
            </a:fld>
            <a:endParaRPr lang="en-US"/>
          </a:p>
        </p:txBody>
      </p:sp>
    </p:spTree>
    <p:extLst>
      <p:ext uri="{BB962C8B-B14F-4D97-AF65-F5344CB8AC3E}">
        <p14:creationId xmlns:p14="http://schemas.microsoft.com/office/powerpoint/2010/main" val="2989580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Society has changed immensely in accordance to the introduction of rock music. It has always been a part of society ever since. Rock has been a lifestyle in which people would express themselves openly. It has caused the development of the music that we listen to today. Rap music also owes to rock music as they both represent a youth point of view in music. The popularity of rock music still increases and is dominant to this day. Such bands such as Black Sabbath, Metallica, Deep Purple and the Beatles left a huge mark in the music industry. Rock music continues to define the society that we live in and the emotions that we feel. </a:t>
            </a:r>
            <a:r>
              <a:rPr lang="en-US" smtClean="0">
                <a:latin typeface="Times New Roman" pitchFamily="18" charset="0"/>
                <a:cs typeface="Times New Roman" pitchFamily="18" charset="0"/>
              </a:rPr>
              <a:t>Let there be music, let there be rock.</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13</a:t>
            </a:fld>
            <a:endParaRPr lang="en-US"/>
          </a:p>
        </p:txBody>
      </p:sp>
    </p:spTree>
    <p:extLst>
      <p:ext uri="{BB962C8B-B14F-4D97-AF65-F5344CB8AC3E}">
        <p14:creationId xmlns:p14="http://schemas.microsoft.com/office/powerpoint/2010/main" val="3555729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2C41DE-8A41-4F8E-B350-31C4943CE7C7}" type="slidenum">
              <a:rPr lang="en-US" smtClean="0"/>
              <a:t>14</a:t>
            </a:fld>
            <a:endParaRPr lang="en-US"/>
          </a:p>
        </p:txBody>
      </p:sp>
    </p:spTree>
    <p:extLst>
      <p:ext uri="{BB962C8B-B14F-4D97-AF65-F5344CB8AC3E}">
        <p14:creationId xmlns:p14="http://schemas.microsoft.com/office/powerpoint/2010/main" val="372893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2C41DE-8A41-4F8E-B350-31C4943CE7C7}" type="slidenum">
              <a:rPr lang="en-US" smtClean="0"/>
              <a:t>15</a:t>
            </a:fld>
            <a:endParaRPr lang="en-US"/>
          </a:p>
        </p:txBody>
      </p:sp>
    </p:spTree>
    <p:extLst>
      <p:ext uri="{BB962C8B-B14F-4D97-AF65-F5344CB8AC3E}">
        <p14:creationId xmlns:p14="http://schemas.microsoft.com/office/powerpoint/2010/main" val="372893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2C41DE-8A41-4F8E-B350-31C4943CE7C7}" type="slidenum">
              <a:rPr lang="en-US" smtClean="0"/>
              <a:t>16</a:t>
            </a:fld>
            <a:endParaRPr lang="en-US"/>
          </a:p>
        </p:txBody>
      </p:sp>
    </p:spTree>
    <p:extLst>
      <p:ext uri="{BB962C8B-B14F-4D97-AF65-F5344CB8AC3E}">
        <p14:creationId xmlns:p14="http://schemas.microsoft.com/office/powerpoint/2010/main" val="37289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Music is one of the greatest forms of art ever, because everyone enjoys it. Not every one is fascinated by paintings or sculptures, but everyone enjoys music. It is a factor of our entire lives, either setting up the mood or just helping us go through our day. Rock music is a huge influence during it’s introduction during the late 1950s. Music has forever changed and became the hip youth engaging phenomenon that is today. Rock music is one of the greatest types of music which we all still listen to today.</a:t>
            </a:r>
          </a:p>
          <a:p>
            <a:endParaRPr lang="en-US" dirty="0"/>
          </a:p>
        </p:txBody>
      </p:sp>
      <p:sp>
        <p:nvSpPr>
          <p:cNvPr id="4" name="Slide Number Placeholder 3"/>
          <p:cNvSpPr>
            <a:spLocks noGrp="1"/>
          </p:cNvSpPr>
          <p:nvPr>
            <p:ph type="sldNum" sz="quarter" idx="10"/>
          </p:nvPr>
        </p:nvSpPr>
        <p:spPr/>
        <p:txBody>
          <a:bodyPr/>
          <a:lstStyle/>
          <a:p>
            <a:fld id="{A22C41DE-8A41-4F8E-B350-31C4943CE7C7}" type="slidenum">
              <a:rPr lang="en-US" smtClean="0"/>
              <a:t>2</a:t>
            </a:fld>
            <a:endParaRPr lang="en-US"/>
          </a:p>
        </p:txBody>
      </p:sp>
    </p:spTree>
    <p:extLst>
      <p:ext uri="{BB962C8B-B14F-4D97-AF65-F5344CB8AC3E}">
        <p14:creationId xmlns:p14="http://schemas.microsoft.com/office/powerpoint/2010/main" val="228944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There are many</a:t>
            </a:r>
            <a:r>
              <a:rPr lang="en-US" baseline="0" dirty="0" smtClean="0">
                <a:latin typeface="Times New Roman" pitchFamily="18" charset="0"/>
                <a:cs typeface="Times New Roman" pitchFamily="18" charset="0"/>
              </a:rPr>
              <a:t> kinds of rock music out there, and each and every one of them is way different than the other. There’s the usual hard rock, showcasing a bit of moderately heavy music with an occasional funky or jazzy vibe. There is also soft music which is supposed to be soothing, calm and relaxing with no heaviness at all. Heavy Metal is a kind of rock which takes away the soft and funky and adds in loud and heavy. Another form of Heavy metal is Thrash Metal, which keeps the heaviness but adds a great amount of speed and energy, this is my favorite kind of metal. Death Metal is what some people like to call it, noise. It is a kind of music which is usually incredibly fast, has complicated guitar notes and tuning and almost un-audible growl singing. Alternative rock is a sort of a balance between soft rock and hard rock, it’s not too soft and not too hard. Lastly, Punk rock is a more rebellious style which has some elements of thrash and alternative. Punk rockers are known for being the people that have those crazy spikey hairstyles. People nowadays often believe that all rock is the same, which is not true. Rock music has tons of forms, there is the funky kind, the hyper kind and the noisy </a:t>
            </a:r>
            <a:r>
              <a:rPr lang="en-US" baseline="0" dirty="0" err="1" smtClean="0">
                <a:latin typeface="Times New Roman" pitchFamily="18" charset="0"/>
                <a:cs typeface="Times New Roman" pitchFamily="18" charset="0"/>
              </a:rPr>
              <a:t>emo</a:t>
            </a:r>
            <a:r>
              <a:rPr lang="en-US" baseline="0" dirty="0" smtClean="0">
                <a:latin typeface="Times New Roman" pitchFamily="18" charset="0"/>
                <a:cs typeface="Times New Roman" pitchFamily="18" charset="0"/>
              </a:rPr>
              <a:t> gothic kind which ultimately ruined the reputation of the genre. People believe that all forms of rock involve devil worshipping and screaming, which is only present in extreme death black metal.(</a:t>
            </a:r>
            <a:r>
              <a:rPr lang="en-US" baseline="0" dirty="0" err="1" smtClean="0">
                <a:latin typeface="Times New Roman" pitchFamily="18" charset="0"/>
                <a:cs typeface="Times New Roman" pitchFamily="18" charset="0"/>
              </a:rPr>
              <a:t>Pizek</a:t>
            </a:r>
            <a:r>
              <a:rPr lang="en-US"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3</a:t>
            </a:fld>
            <a:endParaRPr lang="en-US"/>
          </a:p>
        </p:txBody>
      </p:sp>
    </p:spTree>
    <p:extLst>
      <p:ext uri="{BB962C8B-B14F-4D97-AF65-F5344CB8AC3E}">
        <p14:creationId xmlns:p14="http://schemas.microsoft.com/office/powerpoint/2010/main" val="457622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latin typeface="Times New Roman" pitchFamily="18" charset="0"/>
                <a:cs typeface="Times New Roman" pitchFamily="18" charset="0"/>
              </a:rPr>
              <a:t>A rock band could write songs about love</a:t>
            </a:r>
            <a:r>
              <a:rPr lang="en-US" baseline="0" dirty="0" smtClean="0">
                <a:latin typeface="Times New Roman" pitchFamily="18" charset="0"/>
                <a:cs typeface="Times New Roman" pitchFamily="18" charset="0"/>
              </a:rPr>
              <a:t> and instantly make you think about love. A rock band could play aggressively and sing about hate and hypocrisy which could make you angry. Lyrics in a song can change how we feel at the moment and influence us to get motivated. Motivation can come from anything, including the musician’s behavior. Most teenagers mimic famous singers and actors thus it’s totally understandable if people start acting like a certain celebrity just to feel superior. Musicians often have their own clothe style which would be imitated if caught by public eye. Rock musicians have their freedom of expression where they could express how they feel towards something. This could lead to fans finding their true inner selves. (Kemp)</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4</a:t>
            </a:fld>
            <a:endParaRPr lang="en-US"/>
          </a:p>
        </p:txBody>
      </p:sp>
    </p:spTree>
    <p:extLst>
      <p:ext uri="{BB962C8B-B14F-4D97-AF65-F5344CB8AC3E}">
        <p14:creationId xmlns:p14="http://schemas.microsoft.com/office/powerpoint/2010/main" val="4261926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Rock music</a:t>
            </a:r>
            <a:r>
              <a:rPr lang="en-US" baseline="0" dirty="0" smtClean="0">
                <a:latin typeface="Times New Roman" pitchFamily="18" charset="0"/>
                <a:cs typeface="Times New Roman" pitchFamily="18" charset="0"/>
              </a:rPr>
              <a:t> is influential to kids as it can be a method for them to learn instruments. In addition, it can be a pathway to form new bands and thus socialize with fellow musicians and create new friends. In terms of music writing, rock music would open up their views on life and showcase their emotions in a harmless way .From that, they can enhance their writing abilities by actually writing songs. Therefore, it is a great way for kids to express themselves. It also can be a method of relieving stress and channeling their emotions into music. (Arnett)</a:t>
            </a:r>
          </a:p>
        </p:txBody>
      </p:sp>
      <p:sp>
        <p:nvSpPr>
          <p:cNvPr id="4" name="Slide Number Placeholder 3"/>
          <p:cNvSpPr>
            <a:spLocks noGrp="1"/>
          </p:cNvSpPr>
          <p:nvPr>
            <p:ph type="sldNum" sz="quarter" idx="10"/>
          </p:nvPr>
        </p:nvSpPr>
        <p:spPr/>
        <p:txBody>
          <a:bodyPr/>
          <a:lstStyle/>
          <a:p>
            <a:fld id="{A22C41DE-8A41-4F8E-B350-31C4943CE7C7}" type="slidenum">
              <a:rPr lang="en-US" smtClean="0"/>
              <a:t>5</a:t>
            </a:fld>
            <a:endParaRPr lang="en-US"/>
          </a:p>
        </p:txBody>
      </p:sp>
    </p:spTree>
    <p:extLst>
      <p:ext uri="{BB962C8B-B14F-4D97-AF65-F5344CB8AC3E}">
        <p14:creationId xmlns:p14="http://schemas.microsoft.com/office/powerpoint/2010/main" val="3165256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Rock music as</a:t>
            </a:r>
            <a:r>
              <a:rPr lang="en-US" baseline="0" dirty="0" smtClean="0">
                <a:latin typeface="Times New Roman" pitchFamily="18" charset="0"/>
                <a:cs typeface="Times New Roman" pitchFamily="18" charset="0"/>
              </a:rPr>
              <a:t> an industry is a huge market. For instance, it can drive huge CD sales and various record companies have grown because of this genre. In addition, with the rise of iTunes, digital music has become a significant factor business wise. This new way of distribution of music has enabled record companies to cut costs and has become a convenient way for consumers to listen to music. In addition, the impact of the concert business on record companies as well as organizing bodies is huge. None withstanding the impact of merchandising revenue that can be incurred on many different levels of businesses such as clothes, toys, kitchenware, etc.(Moore)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6</a:t>
            </a:fld>
            <a:endParaRPr lang="en-US"/>
          </a:p>
        </p:txBody>
      </p:sp>
    </p:spTree>
    <p:extLst>
      <p:ext uri="{BB962C8B-B14F-4D97-AF65-F5344CB8AC3E}">
        <p14:creationId xmlns:p14="http://schemas.microsoft.com/office/powerpoint/2010/main" val="3543180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This is a difficult</a:t>
            </a:r>
            <a:r>
              <a:rPr lang="en-US" baseline="0" dirty="0" smtClean="0">
                <a:latin typeface="Times New Roman" pitchFamily="18" charset="0"/>
                <a:cs typeface="Times New Roman" pitchFamily="18" charset="0"/>
              </a:rPr>
              <a:t> area as teenagers have the ability to be easily persuaded and are , at most cases, emotionally fickle. So, they can use rock music to cope with their emotions. It is a very relaxing alternative as well as an area of inspiration. However, some themes in rock music are either too vulgar or too political which can influence teenagers in a negative way. Thus, this is an area where parents need to be careful about as they have to monitor their teenage children to understand how music can sometimes affect them. So, in essence, it can potentially harm teenagers if they let rock music sway them too much but with parental guidance, this can be stopped and Rock music can be enjoyed as a method of “escape”.(Arnett)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7</a:t>
            </a:fld>
            <a:endParaRPr lang="en-US"/>
          </a:p>
        </p:txBody>
      </p:sp>
    </p:spTree>
    <p:extLst>
      <p:ext uri="{BB962C8B-B14F-4D97-AF65-F5344CB8AC3E}">
        <p14:creationId xmlns:p14="http://schemas.microsoft.com/office/powerpoint/2010/main" val="306384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3503"/>
            <a:r>
              <a:rPr lang="en-US" dirty="0" smtClean="0">
                <a:latin typeface="Times New Roman" pitchFamily="18" charset="0"/>
                <a:cs typeface="Times New Roman" pitchFamily="18" charset="0"/>
              </a:rPr>
              <a:t>Politics</a:t>
            </a:r>
            <a:r>
              <a:rPr lang="en-US" baseline="0" dirty="0" smtClean="0">
                <a:latin typeface="Times New Roman" pitchFamily="18" charset="0"/>
                <a:cs typeface="Times New Roman" pitchFamily="18" charset="0"/>
              </a:rPr>
              <a:t> is one of the many themes used by </a:t>
            </a:r>
            <a:r>
              <a:rPr lang="en-US" baseline="0" dirty="0" err="1" smtClean="0">
                <a:latin typeface="Times New Roman" pitchFamily="18" charset="0"/>
                <a:cs typeface="Times New Roman" pitchFamily="18" charset="0"/>
              </a:rPr>
              <a:t>rockstars</a:t>
            </a:r>
            <a:r>
              <a:rPr lang="en-US" baseline="0" dirty="0" smtClean="0">
                <a:latin typeface="Times New Roman" pitchFamily="18" charset="0"/>
                <a:cs typeface="Times New Roman" pitchFamily="18" charset="0"/>
              </a:rPr>
              <a:t> nowadays. </a:t>
            </a:r>
            <a:r>
              <a:rPr lang="en-US" baseline="0" dirty="0" err="1" smtClean="0">
                <a:latin typeface="Times New Roman" pitchFamily="18" charset="0"/>
                <a:cs typeface="Times New Roman" pitchFamily="18" charset="0"/>
              </a:rPr>
              <a:t>Megadeth</a:t>
            </a:r>
            <a:r>
              <a:rPr lang="en-US" baseline="0" dirty="0" smtClean="0">
                <a:latin typeface="Times New Roman" pitchFamily="18" charset="0"/>
                <a:cs typeface="Times New Roman" pitchFamily="18" charset="0"/>
              </a:rPr>
              <a:t> is a thrash metal band which has lyrics that go against the American government and have messages that could potentially brainwash fans into believing what he says. People may turn to music when they could not know what is really happening in the world. Music can be the most effective form of propaganda as it could send a wrong and exaggerated message through rock music</a:t>
            </a:r>
            <a:r>
              <a:rPr lang="en-US" dirty="0" smtClean="0">
                <a:latin typeface="Times New Roman" pitchFamily="18" charset="0"/>
                <a:cs typeface="Times New Roman" pitchFamily="18" charset="0"/>
              </a:rPr>
              <a:t>(Bennett).</a:t>
            </a:r>
          </a:p>
          <a:p>
            <a:r>
              <a:rPr lang="en-US" baseline="0" dirty="0" smtClean="0">
                <a:latin typeface="Times New Roman" pitchFamily="18" charset="0"/>
                <a:cs typeface="Times New Roman" pitchFamily="18" charset="0"/>
              </a:rPr>
              <a:t> Some sorts of rock music actually tell the truth that people often hide. It can be a great source of news while being entertaining at the same time.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8</a:t>
            </a:fld>
            <a:endParaRPr lang="en-US"/>
          </a:p>
        </p:txBody>
      </p:sp>
    </p:spTree>
    <p:extLst>
      <p:ext uri="{BB962C8B-B14F-4D97-AF65-F5344CB8AC3E}">
        <p14:creationId xmlns:p14="http://schemas.microsoft.com/office/powerpoint/2010/main" val="2034542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Rock</a:t>
            </a:r>
            <a:r>
              <a:rPr lang="en-US" baseline="0" dirty="0" smtClean="0">
                <a:latin typeface="Times New Roman" pitchFamily="18" charset="0"/>
                <a:cs typeface="Times New Roman" pitchFamily="18" charset="0"/>
              </a:rPr>
              <a:t> music can be a great influence in terms of fashion. For example, many people started wearing Aviator like sunglasses once they say it on Michael Jackson. In addition, many rock bands are famous for their flashy and outrageous outfits. An example of that would be the band “Kiss” where they wore black and white makeup on stage as well as dressed in leather. These kinds of rock bands would usually do so to stand out in crowds and look “tough” and “mean”. Thus, its is essential to look into the influence of Rock music and music as a whole in terms of determining current fashions as well as breaking them to stick out. This trend is continuing to this day. (Bennett)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2C41DE-8A41-4F8E-B350-31C4943CE7C7}" type="slidenum">
              <a:rPr lang="en-US" smtClean="0"/>
              <a:t>9</a:t>
            </a:fld>
            <a:endParaRPr lang="en-US"/>
          </a:p>
        </p:txBody>
      </p:sp>
    </p:spTree>
    <p:extLst>
      <p:ext uri="{BB962C8B-B14F-4D97-AF65-F5344CB8AC3E}">
        <p14:creationId xmlns:p14="http://schemas.microsoft.com/office/powerpoint/2010/main" val="1850116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9272336-3903-4E95-B972-C484598BD4C0}" type="datetimeFigureOut">
              <a:rPr lang="en-US" smtClean="0"/>
              <a:t>3/23/2013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4EE342-0E42-4AC2-B8CF-C5F12BCEF7D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72336-3903-4E95-B972-C484598BD4C0}" type="datetimeFigureOut">
              <a:rPr lang="en-US" smtClean="0"/>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EE342-0E42-4AC2-B8CF-C5F12BCEF7D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72336-3903-4E95-B972-C484598BD4C0}" type="datetimeFigureOut">
              <a:rPr lang="en-US" smtClean="0"/>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EE342-0E42-4AC2-B8CF-C5F12BCEF7D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72336-3903-4E95-B972-C484598BD4C0}" type="datetimeFigureOut">
              <a:rPr lang="en-US" smtClean="0"/>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EE342-0E42-4AC2-B8CF-C5F12BCEF7D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72336-3903-4E95-B972-C484598BD4C0}" type="datetimeFigureOut">
              <a:rPr lang="en-US" smtClean="0"/>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EE342-0E42-4AC2-B8CF-C5F12BCEF7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272336-3903-4E95-B972-C484598BD4C0}" type="datetimeFigureOut">
              <a:rPr lang="en-US" smtClean="0"/>
              <a:t>3/23/2013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EE342-0E42-4AC2-B8CF-C5F12BCEF7D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272336-3903-4E95-B972-C484598BD4C0}" type="datetimeFigureOut">
              <a:rPr lang="en-US" smtClean="0"/>
              <a:t>3/23/2013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EE342-0E42-4AC2-B8CF-C5F12BCEF7D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272336-3903-4E95-B972-C484598BD4C0}" type="datetimeFigureOut">
              <a:rPr lang="en-US" smtClean="0"/>
              <a:t>3/23/2013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EE342-0E42-4AC2-B8CF-C5F12BCEF7D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72336-3903-4E95-B972-C484598BD4C0}" type="datetimeFigureOut">
              <a:rPr lang="en-US" smtClean="0"/>
              <a:t>3/23/2013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EE342-0E42-4AC2-B8CF-C5F12BCEF7D7}"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72336-3903-4E95-B972-C484598BD4C0}" type="datetimeFigureOut">
              <a:rPr lang="en-US" smtClean="0"/>
              <a:t>3/23/2013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EE342-0E42-4AC2-B8CF-C5F12BCEF7D7}"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72336-3903-4E95-B972-C484598BD4C0}" type="datetimeFigureOut">
              <a:rPr lang="en-US" smtClean="0"/>
              <a:t>3/23/2013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EE342-0E42-4AC2-B8CF-C5F12BCEF7D7}" type="slidenum">
              <a:rPr lang="en-US" smtClean="0"/>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9272336-3903-4E95-B972-C484598BD4C0}" type="datetimeFigureOut">
              <a:rPr lang="en-US" smtClean="0"/>
              <a:t>3/23/2013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A4EE342-0E42-4AC2-B8CF-C5F12BCEF7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slow">
    <p:wipe/>
  </p:transition>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itchFamily="18" charset="0"/>
                <a:cs typeface="Times New Roman" pitchFamily="18" charset="0"/>
              </a:rPr>
              <a:t>The Influence of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Rock Music In Society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Autofit/>
          </a:bodyPr>
          <a:lstStyle/>
          <a:p>
            <a:r>
              <a:rPr lang="en-US" sz="3200" dirty="0" smtClean="0">
                <a:latin typeface="Times New Roman" pitchFamily="18" charset="0"/>
                <a:cs typeface="Times New Roman" pitchFamily="18" charset="0"/>
              </a:rPr>
              <a:t>By Mohammed Zubari</a:t>
            </a:r>
          </a:p>
          <a:p>
            <a:r>
              <a:rPr lang="en-US" sz="3200" dirty="0" smtClean="0">
                <a:latin typeface="Times New Roman" pitchFamily="18" charset="0"/>
                <a:cs typeface="Times New Roman" pitchFamily="18" charset="0"/>
              </a:rPr>
              <a:t>Class:12E</a:t>
            </a:r>
          </a:p>
          <a:p>
            <a:r>
              <a:rPr lang="en-US" sz="3200" dirty="0" err="1" smtClean="0">
                <a:latin typeface="Times New Roman" pitchFamily="18" charset="0"/>
                <a:cs typeface="Times New Roman" pitchFamily="18" charset="0"/>
              </a:rPr>
              <a:t>Mrs.Timm</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0132200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Religious themes</a:t>
            </a:r>
          </a:p>
          <a:p>
            <a:r>
              <a:rPr lang="en-US" dirty="0" smtClean="0"/>
              <a:t>Anti-religious themes</a:t>
            </a:r>
          </a:p>
          <a:p>
            <a:r>
              <a:rPr lang="en-US" dirty="0" smtClean="0"/>
              <a:t>Accused of worshipping Satan</a:t>
            </a:r>
          </a:p>
        </p:txBody>
      </p:sp>
      <p:sp>
        <p:nvSpPr>
          <p:cNvPr id="2" name="Title 1"/>
          <p:cNvSpPr>
            <a:spLocks noGrp="1"/>
          </p:cNvSpPr>
          <p:nvPr>
            <p:ph type="title"/>
          </p:nvPr>
        </p:nvSpPr>
        <p:spPr/>
        <p:txBody>
          <a:bodyPr/>
          <a:lstStyle/>
          <a:p>
            <a:r>
              <a:rPr lang="en-US" dirty="0" smtClean="0"/>
              <a:t>Religious conflicts</a:t>
            </a:r>
            <a:endParaRPr lang="en-US" dirty="0"/>
          </a:p>
        </p:txBody>
      </p:sp>
    </p:spTree>
    <p:extLst>
      <p:ext uri="{BB962C8B-B14F-4D97-AF65-F5344CB8AC3E}">
        <p14:creationId xmlns:p14="http://schemas.microsoft.com/office/powerpoint/2010/main" val="31504913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Spreading their ideas, negative and positive</a:t>
            </a:r>
          </a:p>
          <a:p>
            <a:r>
              <a:rPr lang="en-US" dirty="0" smtClean="0"/>
              <a:t>Negative deviant imitation</a:t>
            </a:r>
          </a:p>
          <a:p>
            <a:endParaRPr lang="en-US" dirty="0"/>
          </a:p>
        </p:txBody>
      </p:sp>
      <p:sp>
        <p:nvSpPr>
          <p:cNvPr id="2" name="Title 1"/>
          <p:cNvSpPr>
            <a:spLocks noGrp="1"/>
          </p:cNvSpPr>
          <p:nvPr>
            <p:ph type="title"/>
          </p:nvPr>
        </p:nvSpPr>
        <p:spPr/>
        <p:txBody>
          <a:bodyPr/>
          <a:lstStyle/>
          <a:p>
            <a:r>
              <a:rPr lang="en-US" dirty="0" smtClean="0"/>
              <a:t>Lifestyles</a:t>
            </a:r>
            <a:endParaRPr lang="en-US" dirty="0"/>
          </a:p>
        </p:txBody>
      </p:sp>
    </p:spTree>
    <p:extLst>
      <p:ext uri="{BB962C8B-B14F-4D97-AF65-F5344CB8AC3E}">
        <p14:creationId xmlns:p14="http://schemas.microsoft.com/office/powerpoint/2010/main" val="139183235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Television</a:t>
            </a:r>
          </a:p>
          <a:p>
            <a:r>
              <a:rPr lang="en-US" dirty="0" smtClean="0"/>
              <a:t>Movies</a:t>
            </a:r>
          </a:p>
          <a:p>
            <a:r>
              <a:rPr lang="en-US" dirty="0" smtClean="0"/>
              <a:t>National dominance</a:t>
            </a:r>
          </a:p>
          <a:p>
            <a:endParaRPr lang="en-US" dirty="0"/>
          </a:p>
        </p:txBody>
      </p:sp>
      <p:sp>
        <p:nvSpPr>
          <p:cNvPr id="2" name="Title 1"/>
          <p:cNvSpPr>
            <a:spLocks noGrp="1"/>
          </p:cNvSpPr>
          <p:nvPr>
            <p:ph type="title"/>
          </p:nvPr>
        </p:nvSpPr>
        <p:spPr/>
        <p:txBody>
          <a:bodyPr/>
          <a:lstStyle/>
          <a:p>
            <a:r>
              <a:rPr lang="en-US" dirty="0" smtClean="0"/>
              <a:t>Impact on culture</a:t>
            </a:r>
            <a:endParaRPr lang="en-US" dirty="0"/>
          </a:p>
        </p:txBody>
      </p:sp>
    </p:spTree>
    <p:extLst>
      <p:ext uri="{BB962C8B-B14F-4D97-AF65-F5344CB8AC3E}">
        <p14:creationId xmlns:p14="http://schemas.microsoft.com/office/powerpoint/2010/main" val="175864272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Rock music heavily influences society</a:t>
            </a:r>
          </a:p>
          <a:p>
            <a:r>
              <a:rPr lang="en-US" dirty="0" smtClean="0"/>
              <a:t>Music advancement thanks to Rock</a:t>
            </a:r>
          </a:p>
          <a:p>
            <a:r>
              <a:rPr lang="en-US" dirty="0" smtClean="0"/>
              <a:t>Widespread popularity of music</a:t>
            </a:r>
            <a:endParaRPr lang="en-US" dirty="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02495708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09800"/>
            <a:ext cx="7745505" cy="3877815"/>
          </a:xfrm>
        </p:spPr>
        <p:txBody>
          <a:bodyPr>
            <a:normAutofit fontScale="85000" lnSpcReduction="20000"/>
          </a:bodyPr>
          <a:lstStyle/>
          <a:p>
            <a:r>
              <a:rPr lang="en-US" dirty="0"/>
              <a:t>Arnett, Jeffrey Jensen. Metal Heads: Heavy Metal Music and Adolescent Alienation. Boulder, CO: Westview, 1996. </a:t>
            </a:r>
            <a:r>
              <a:rPr lang="en-US" dirty="0" err="1"/>
              <a:t>Questia</a:t>
            </a:r>
            <a:r>
              <a:rPr lang="en-US" dirty="0"/>
              <a:t>. Web. 19 Feb. 2013.</a:t>
            </a:r>
          </a:p>
          <a:p>
            <a:r>
              <a:rPr lang="en-US" dirty="0"/>
              <a:t>Bennett, Andy. Cultures of Popular Music. Philadelphia: Open UP, 2001. </a:t>
            </a:r>
            <a:r>
              <a:rPr lang="en-US" dirty="0" err="1"/>
              <a:t>Questia</a:t>
            </a:r>
            <a:r>
              <a:rPr lang="en-US" dirty="0"/>
              <a:t>. Web. 19 Feb. 2013</a:t>
            </a:r>
            <a:r>
              <a:rPr lang="en-US" dirty="0" smtClean="0"/>
              <a:t>.</a:t>
            </a:r>
          </a:p>
          <a:p>
            <a:r>
              <a:rPr lang="en-US" dirty="0"/>
              <a:t>Bennett, Tony, Simon </a:t>
            </a:r>
            <a:r>
              <a:rPr lang="en-US" dirty="0" err="1"/>
              <a:t>Frith</a:t>
            </a:r>
            <a:r>
              <a:rPr lang="en-US" dirty="0"/>
              <a:t>, Lawrence </a:t>
            </a:r>
            <a:r>
              <a:rPr lang="en-US" dirty="0" err="1"/>
              <a:t>Grossberg</a:t>
            </a:r>
            <a:r>
              <a:rPr lang="en-US" dirty="0"/>
              <a:t>, John Shepherd, and Graeme Turner, eds. Rock and Popular Music: Politics, Policies, Institutions. New York: </a:t>
            </a:r>
            <a:r>
              <a:rPr lang="en-US" dirty="0" err="1"/>
              <a:t>Routledge</a:t>
            </a:r>
            <a:r>
              <a:rPr lang="en-US" dirty="0"/>
              <a:t>, 1993. </a:t>
            </a:r>
            <a:r>
              <a:rPr lang="en-US" dirty="0" err="1"/>
              <a:t>Questia</a:t>
            </a:r>
            <a:r>
              <a:rPr lang="en-US" dirty="0"/>
              <a:t>. Web. 19 Feb. 2013.</a:t>
            </a:r>
          </a:p>
          <a:p>
            <a:endParaRPr lang="en-US" dirty="0" smtClean="0"/>
          </a:p>
          <a:p>
            <a:r>
              <a:rPr lang="en-US" dirty="0"/>
              <a:t>Curtis, Jim. Rock Eras: Interpretations of Music and Society, 1954-1984. Bowling Green, OH: Bowling Green State University Popular, 1987. </a:t>
            </a:r>
            <a:r>
              <a:rPr lang="en-US" dirty="0" err="1"/>
              <a:t>Questia</a:t>
            </a:r>
            <a:r>
              <a:rPr lang="en-US" dirty="0"/>
              <a:t>. Web. 19 Feb. 2013.</a:t>
            </a:r>
          </a:p>
          <a:p>
            <a:endParaRPr lang="en-US" dirty="0"/>
          </a:p>
          <a:p>
            <a:endParaRPr lang="en-US" dirty="0"/>
          </a:p>
        </p:txBody>
      </p:sp>
      <p:sp>
        <p:nvSpPr>
          <p:cNvPr id="2" name="Title 1"/>
          <p:cNvSpPr>
            <a:spLocks noGrp="1"/>
          </p:cNvSpPr>
          <p:nvPr>
            <p:ph type="title"/>
          </p:nvPr>
        </p:nvSpPr>
        <p:spPr/>
        <p:txBody>
          <a:bodyPr>
            <a:normAutofit/>
          </a:bodyPr>
          <a:lstStyle/>
          <a:p>
            <a:r>
              <a:rPr lang="en-US" dirty="0" smtClean="0"/>
              <a:t>Work Cited</a:t>
            </a:r>
            <a:endParaRPr lang="en-US" dirty="0"/>
          </a:p>
        </p:txBody>
      </p:sp>
    </p:spTree>
    <p:extLst>
      <p:ext uri="{BB962C8B-B14F-4D97-AF65-F5344CB8AC3E}">
        <p14:creationId xmlns:p14="http://schemas.microsoft.com/office/powerpoint/2010/main" val="407750745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09800"/>
            <a:ext cx="7745505" cy="3877815"/>
          </a:xfrm>
        </p:spPr>
        <p:txBody>
          <a:bodyPr>
            <a:normAutofit fontScale="92500" lnSpcReduction="10000"/>
          </a:bodyPr>
          <a:lstStyle/>
          <a:p>
            <a:r>
              <a:rPr lang="en-US" dirty="0"/>
              <a:t>Kemp, Andrew. "Liberalism, Individualism and Heavy Metal." Review - Institute of Public Affairs Apr. 2006: 39+. </a:t>
            </a:r>
            <a:r>
              <a:rPr lang="en-US" dirty="0" err="1"/>
              <a:t>Questia</a:t>
            </a:r>
            <a:r>
              <a:rPr lang="en-US" dirty="0"/>
              <a:t>. Web. 19 Feb. 2013.</a:t>
            </a:r>
          </a:p>
          <a:p>
            <a:r>
              <a:rPr lang="en-US" dirty="0" err="1" smtClean="0"/>
              <a:t>Laughey</a:t>
            </a:r>
            <a:r>
              <a:rPr lang="en-US" dirty="0" smtClean="0"/>
              <a:t>, Dan. Music and Youth Culture. Edinburgh: Edinburgh UP, 2006. </a:t>
            </a:r>
            <a:r>
              <a:rPr lang="en-US" dirty="0" err="1" smtClean="0"/>
              <a:t>Questia</a:t>
            </a:r>
            <a:r>
              <a:rPr lang="en-US" dirty="0" smtClean="0"/>
              <a:t>. Web. 19 Feb. 2013.</a:t>
            </a:r>
          </a:p>
          <a:p>
            <a:r>
              <a:rPr lang="en-US" dirty="0" smtClean="0"/>
              <a:t>Moore, Ryan. Sells like Teen Spirit: Music, Youth Culture, and Social Crisis. New York: New York UP, 2010. </a:t>
            </a:r>
            <a:r>
              <a:rPr lang="en-US" dirty="0" err="1" smtClean="0"/>
              <a:t>Questia</a:t>
            </a:r>
            <a:r>
              <a:rPr lang="en-US" dirty="0" smtClean="0"/>
              <a:t>. Web. 19 Feb. 2013.</a:t>
            </a:r>
          </a:p>
          <a:p>
            <a:r>
              <a:rPr lang="en-US" dirty="0" err="1"/>
              <a:t>Pizek</a:t>
            </a:r>
            <a:r>
              <a:rPr lang="en-US" dirty="0"/>
              <a:t>, Jeff. "'Heavy Metal,' 'Hard Music' Not the Same Thing." Daily Herald (Arlington Heights, IL) 19 Feb. 1999: 4. </a:t>
            </a:r>
            <a:r>
              <a:rPr lang="en-US" dirty="0" err="1"/>
              <a:t>Questia</a:t>
            </a:r>
            <a:r>
              <a:rPr lang="en-US" dirty="0"/>
              <a:t>. Web. 19 Feb. 2013.</a:t>
            </a:r>
          </a:p>
          <a:p>
            <a:endParaRPr lang="en-US" dirty="0"/>
          </a:p>
          <a:p>
            <a:endParaRPr lang="en-US" dirty="0"/>
          </a:p>
        </p:txBody>
      </p:sp>
      <p:sp>
        <p:nvSpPr>
          <p:cNvPr id="2" name="Title 1"/>
          <p:cNvSpPr>
            <a:spLocks noGrp="1"/>
          </p:cNvSpPr>
          <p:nvPr>
            <p:ph type="title"/>
          </p:nvPr>
        </p:nvSpPr>
        <p:spPr/>
        <p:txBody>
          <a:bodyPr>
            <a:normAutofit/>
          </a:bodyPr>
          <a:lstStyle/>
          <a:p>
            <a:r>
              <a:rPr lang="en-US" dirty="0" smtClean="0"/>
              <a:t>Work Cited continued</a:t>
            </a:r>
            <a:endParaRPr lang="en-US" dirty="0"/>
          </a:p>
        </p:txBody>
      </p:sp>
    </p:spTree>
    <p:extLst>
      <p:ext uri="{BB962C8B-B14F-4D97-AF65-F5344CB8AC3E}">
        <p14:creationId xmlns:p14="http://schemas.microsoft.com/office/powerpoint/2010/main" val="92662935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09800"/>
            <a:ext cx="7745505" cy="3877815"/>
          </a:xfrm>
        </p:spPr>
        <p:txBody>
          <a:bodyPr>
            <a:normAutofit/>
          </a:bodyPr>
          <a:lstStyle/>
          <a:p>
            <a:r>
              <a:rPr lang="en-US" dirty="0" smtClean="0"/>
              <a:t>Winfield</a:t>
            </a:r>
            <a:r>
              <a:rPr lang="en-US" dirty="0"/>
              <a:t>, Betty </a:t>
            </a:r>
            <a:r>
              <a:rPr lang="en-US" dirty="0" err="1"/>
              <a:t>Houchin</a:t>
            </a:r>
            <a:r>
              <a:rPr lang="en-US" dirty="0"/>
              <a:t>, and Sandra Davidson, eds. Bleep! Censoring Rock and Rap Music. Westport, CT: Greenwood, 1999. </a:t>
            </a:r>
            <a:r>
              <a:rPr lang="en-US" dirty="0" err="1"/>
              <a:t>Questia</a:t>
            </a:r>
            <a:r>
              <a:rPr lang="en-US" dirty="0"/>
              <a:t>. Web. 19 Feb. 2013</a:t>
            </a:r>
            <a:r>
              <a:rPr lang="en-US" dirty="0" smtClean="0"/>
              <a:t>.</a:t>
            </a:r>
          </a:p>
        </p:txBody>
      </p:sp>
      <p:sp>
        <p:nvSpPr>
          <p:cNvPr id="2" name="Title 1"/>
          <p:cNvSpPr>
            <a:spLocks noGrp="1"/>
          </p:cNvSpPr>
          <p:nvPr>
            <p:ph type="title"/>
          </p:nvPr>
        </p:nvSpPr>
        <p:spPr/>
        <p:txBody>
          <a:bodyPr>
            <a:normAutofit/>
          </a:bodyPr>
          <a:lstStyle/>
          <a:p>
            <a:r>
              <a:rPr lang="en-US" dirty="0" smtClean="0"/>
              <a:t>Work Cited Continued</a:t>
            </a:r>
            <a:endParaRPr lang="en-US" dirty="0"/>
          </a:p>
        </p:txBody>
      </p:sp>
    </p:spTree>
    <p:extLst>
      <p:ext uri="{BB962C8B-B14F-4D97-AF65-F5344CB8AC3E}">
        <p14:creationId xmlns:p14="http://schemas.microsoft.com/office/powerpoint/2010/main" val="89269001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 Music is considered by many to be the highest form of art and culture.’’(</a:t>
            </a:r>
            <a:r>
              <a:rPr lang="en-US" dirty="0" err="1" smtClean="0">
                <a:latin typeface="Times New Roman" pitchFamily="18" charset="0"/>
                <a:cs typeface="Times New Roman" pitchFamily="18" charset="0"/>
              </a:rPr>
              <a:t>Laughey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4365281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Hard rock</a:t>
            </a:r>
          </a:p>
          <a:p>
            <a:r>
              <a:rPr lang="en-US" dirty="0" smtClean="0"/>
              <a:t>Soft rock</a:t>
            </a:r>
          </a:p>
          <a:p>
            <a:r>
              <a:rPr lang="en-US" dirty="0" smtClean="0"/>
              <a:t>Heavy Metal</a:t>
            </a:r>
          </a:p>
          <a:p>
            <a:r>
              <a:rPr lang="en-US" dirty="0" smtClean="0"/>
              <a:t>Thrash Metal</a:t>
            </a:r>
          </a:p>
          <a:p>
            <a:r>
              <a:rPr lang="en-US" dirty="0" smtClean="0"/>
              <a:t>Death Metal</a:t>
            </a:r>
          </a:p>
          <a:p>
            <a:r>
              <a:rPr lang="en-US" dirty="0" smtClean="0"/>
              <a:t>Alternative</a:t>
            </a:r>
          </a:p>
          <a:p>
            <a:r>
              <a:rPr lang="en-US" dirty="0" smtClean="0"/>
              <a:t>Punk rock</a:t>
            </a:r>
            <a:endParaRPr lang="en-US" dirty="0"/>
          </a:p>
        </p:txBody>
      </p:sp>
      <p:sp>
        <p:nvSpPr>
          <p:cNvPr id="2" name="Title 1"/>
          <p:cNvSpPr>
            <a:spLocks noGrp="1"/>
          </p:cNvSpPr>
          <p:nvPr>
            <p:ph type="title"/>
          </p:nvPr>
        </p:nvSpPr>
        <p:spPr/>
        <p:txBody>
          <a:bodyPr/>
          <a:lstStyle/>
          <a:p>
            <a:r>
              <a:rPr lang="en-US" dirty="0" smtClean="0"/>
              <a:t>Types of rock</a:t>
            </a:r>
            <a:endParaRPr lang="en-US" dirty="0"/>
          </a:p>
        </p:txBody>
      </p:sp>
    </p:spTree>
    <p:extLst>
      <p:ext uri="{BB962C8B-B14F-4D97-AF65-F5344CB8AC3E}">
        <p14:creationId xmlns:p14="http://schemas.microsoft.com/office/powerpoint/2010/main" val="386661618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Lyrics</a:t>
            </a:r>
          </a:p>
          <a:p>
            <a:r>
              <a:rPr lang="en-US" sz="4000" dirty="0" smtClean="0">
                <a:latin typeface="Times New Roman" pitchFamily="18" charset="0"/>
                <a:cs typeface="Times New Roman" pitchFamily="18" charset="0"/>
              </a:rPr>
              <a:t>Musician/singer behavior</a:t>
            </a:r>
          </a:p>
          <a:p>
            <a:r>
              <a:rPr lang="en-US" sz="4000" dirty="0" smtClean="0">
                <a:latin typeface="Times New Roman" pitchFamily="18" charset="0"/>
                <a:cs typeface="Times New Roman" pitchFamily="18" charset="0"/>
              </a:rPr>
              <a:t>Clothes</a:t>
            </a:r>
          </a:p>
          <a:p>
            <a:r>
              <a:rPr lang="en-US" sz="4000" dirty="0" smtClean="0">
                <a:latin typeface="Times New Roman" pitchFamily="18" charset="0"/>
                <a:cs typeface="Times New Roman" pitchFamily="18" charset="0"/>
              </a:rPr>
              <a:t>Freedom of expression</a:t>
            </a:r>
            <a:endParaRPr lang="en-US" sz="4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INFLUENTIAL BEHAVIOR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7271824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Learning an instrument</a:t>
            </a:r>
          </a:p>
          <a:p>
            <a:r>
              <a:rPr lang="en-US" dirty="0" smtClean="0"/>
              <a:t>Band forming</a:t>
            </a:r>
          </a:p>
          <a:p>
            <a:r>
              <a:rPr lang="en-US" dirty="0" smtClean="0"/>
              <a:t>Music writing</a:t>
            </a:r>
          </a:p>
          <a:p>
            <a:r>
              <a:rPr lang="en-US" dirty="0" smtClean="0"/>
              <a:t>Inner expression</a:t>
            </a:r>
          </a:p>
          <a:p>
            <a:r>
              <a:rPr lang="en-US" dirty="0" smtClean="0"/>
              <a:t>Stress Relief</a:t>
            </a:r>
            <a:endParaRPr lang="en-US" dirty="0"/>
          </a:p>
        </p:txBody>
      </p:sp>
      <p:sp>
        <p:nvSpPr>
          <p:cNvPr id="2" name="Title 1"/>
          <p:cNvSpPr>
            <a:spLocks noGrp="1"/>
          </p:cNvSpPr>
          <p:nvPr>
            <p:ph type="title"/>
          </p:nvPr>
        </p:nvSpPr>
        <p:spPr/>
        <p:txBody>
          <a:bodyPr/>
          <a:lstStyle/>
          <a:p>
            <a:r>
              <a:rPr lang="en-US" dirty="0" smtClean="0"/>
              <a:t>To kids</a:t>
            </a:r>
            <a:endParaRPr lang="en-US" dirty="0"/>
          </a:p>
        </p:txBody>
      </p:sp>
    </p:spTree>
    <p:extLst>
      <p:ext uri="{BB962C8B-B14F-4D97-AF65-F5344CB8AC3E}">
        <p14:creationId xmlns:p14="http://schemas.microsoft.com/office/powerpoint/2010/main" val="248798787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CD sales</a:t>
            </a:r>
          </a:p>
          <a:p>
            <a:r>
              <a:rPr lang="en-US" dirty="0" smtClean="0"/>
              <a:t>Digital Music</a:t>
            </a:r>
          </a:p>
          <a:p>
            <a:r>
              <a:rPr lang="en-US" dirty="0" smtClean="0"/>
              <a:t>Concerts</a:t>
            </a:r>
          </a:p>
          <a:p>
            <a:r>
              <a:rPr lang="en-US" dirty="0" smtClean="0"/>
              <a:t>Merchandise</a:t>
            </a:r>
            <a:endParaRPr lang="en-US" dirty="0"/>
          </a:p>
        </p:txBody>
      </p:sp>
      <p:sp>
        <p:nvSpPr>
          <p:cNvPr id="2" name="Title 1"/>
          <p:cNvSpPr>
            <a:spLocks noGrp="1"/>
          </p:cNvSpPr>
          <p:nvPr>
            <p:ph type="title"/>
          </p:nvPr>
        </p:nvSpPr>
        <p:spPr/>
        <p:txBody>
          <a:bodyPr>
            <a:normAutofit/>
          </a:bodyPr>
          <a:lstStyle/>
          <a:p>
            <a:r>
              <a:rPr lang="en-US" dirty="0" smtClean="0"/>
              <a:t>Impact on Business</a:t>
            </a:r>
            <a:endParaRPr lang="en-US" dirty="0"/>
          </a:p>
        </p:txBody>
      </p:sp>
    </p:spTree>
    <p:extLst>
      <p:ext uri="{BB962C8B-B14F-4D97-AF65-F5344CB8AC3E}">
        <p14:creationId xmlns:p14="http://schemas.microsoft.com/office/powerpoint/2010/main" val="232759239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Coping with emotions</a:t>
            </a:r>
          </a:p>
          <a:p>
            <a:r>
              <a:rPr lang="en-US" dirty="0" smtClean="0"/>
              <a:t>To relax</a:t>
            </a:r>
          </a:p>
          <a:p>
            <a:r>
              <a:rPr lang="en-US" dirty="0" smtClean="0"/>
              <a:t>To be inspired</a:t>
            </a:r>
          </a:p>
          <a:p>
            <a:r>
              <a:rPr lang="en-US" dirty="0" smtClean="0"/>
              <a:t>Could potentially harm</a:t>
            </a:r>
          </a:p>
        </p:txBody>
      </p:sp>
      <p:sp>
        <p:nvSpPr>
          <p:cNvPr id="2" name="Title 1"/>
          <p:cNvSpPr>
            <a:spLocks noGrp="1"/>
          </p:cNvSpPr>
          <p:nvPr>
            <p:ph type="title"/>
          </p:nvPr>
        </p:nvSpPr>
        <p:spPr/>
        <p:txBody>
          <a:bodyPr/>
          <a:lstStyle/>
          <a:p>
            <a:r>
              <a:rPr lang="en-US" dirty="0" smtClean="0"/>
              <a:t>To teenagers</a:t>
            </a:r>
            <a:endParaRPr lang="en-US" dirty="0"/>
          </a:p>
        </p:txBody>
      </p:sp>
    </p:spTree>
    <p:extLst>
      <p:ext uri="{BB962C8B-B14F-4D97-AF65-F5344CB8AC3E}">
        <p14:creationId xmlns:p14="http://schemas.microsoft.com/office/powerpoint/2010/main" val="4944499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Political messages</a:t>
            </a:r>
            <a:endParaRPr lang="en-US" sz="4000" dirty="0"/>
          </a:p>
          <a:p>
            <a:r>
              <a:rPr lang="en-US" sz="4000" dirty="0" smtClean="0"/>
              <a:t>Brainwashing</a:t>
            </a:r>
          </a:p>
          <a:p>
            <a:r>
              <a:rPr lang="en-US" sz="4000" dirty="0"/>
              <a:t>Music can be propaganda or real </a:t>
            </a:r>
            <a:r>
              <a:rPr lang="en-US" sz="4000" dirty="0" smtClean="0"/>
              <a:t>news</a:t>
            </a:r>
            <a:endParaRPr lang="en-US" sz="4000" dirty="0"/>
          </a:p>
        </p:txBody>
      </p:sp>
      <p:sp>
        <p:nvSpPr>
          <p:cNvPr id="2" name="Title 1"/>
          <p:cNvSpPr>
            <a:spLocks noGrp="1"/>
          </p:cNvSpPr>
          <p:nvPr>
            <p:ph type="title"/>
          </p:nvPr>
        </p:nvSpPr>
        <p:spPr/>
        <p:txBody>
          <a:bodyPr/>
          <a:lstStyle/>
          <a:p>
            <a:r>
              <a:rPr lang="en-US" dirty="0" smtClean="0"/>
              <a:t>Music in politics</a:t>
            </a:r>
            <a:endParaRPr lang="en-US" dirty="0"/>
          </a:p>
        </p:txBody>
      </p:sp>
    </p:spTree>
    <p:extLst>
      <p:ext uri="{BB962C8B-B14F-4D97-AF65-F5344CB8AC3E}">
        <p14:creationId xmlns:p14="http://schemas.microsoft.com/office/powerpoint/2010/main" val="98715736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Rebel-like clothes</a:t>
            </a:r>
          </a:p>
          <a:p>
            <a:r>
              <a:rPr lang="en-US" dirty="0" smtClean="0"/>
              <a:t>Looking mean</a:t>
            </a:r>
          </a:p>
          <a:p>
            <a:r>
              <a:rPr lang="en-US" dirty="0" smtClean="0"/>
              <a:t>Standing out from the crowd</a:t>
            </a:r>
            <a:endParaRPr lang="en-US" dirty="0"/>
          </a:p>
        </p:txBody>
      </p:sp>
      <p:sp>
        <p:nvSpPr>
          <p:cNvPr id="2" name="Title 1"/>
          <p:cNvSpPr>
            <a:spLocks noGrp="1"/>
          </p:cNvSpPr>
          <p:nvPr>
            <p:ph type="title"/>
          </p:nvPr>
        </p:nvSpPr>
        <p:spPr/>
        <p:txBody>
          <a:bodyPr/>
          <a:lstStyle/>
          <a:p>
            <a:r>
              <a:rPr lang="en-US" dirty="0" smtClean="0"/>
              <a:t>Fashion</a:t>
            </a:r>
            <a:endParaRPr lang="en-US" dirty="0"/>
          </a:p>
        </p:txBody>
      </p:sp>
    </p:spTree>
    <p:extLst>
      <p:ext uri="{BB962C8B-B14F-4D97-AF65-F5344CB8AC3E}">
        <p14:creationId xmlns:p14="http://schemas.microsoft.com/office/powerpoint/2010/main" val="2500322996"/>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1358</TotalTime>
  <Words>2177</Words>
  <Application>Microsoft Office PowerPoint</Application>
  <PresentationFormat>On-screen Show (4:3)</PresentationFormat>
  <Paragraphs>101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The Influence of  Rock Music In Society </vt:lpstr>
      <vt:lpstr>Introduction</vt:lpstr>
      <vt:lpstr>Types of rock</vt:lpstr>
      <vt:lpstr>INFLUENTIAL BEHAVIOR</vt:lpstr>
      <vt:lpstr>To kids</vt:lpstr>
      <vt:lpstr>Impact on Business</vt:lpstr>
      <vt:lpstr>To teenagers</vt:lpstr>
      <vt:lpstr>Music in politics</vt:lpstr>
      <vt:lpstr>Fashion</vt:lpstr>
      <vt:lpstr>Religious conflicts</vt:lpstr>
      <vt:lpstr>Lifestyles</vt:lpstr>
      <vt:lpstr>Impact on culture</vt:lpstr>
      <vt:lpstr>Conclusion</vt:lpstr>
      <vt:lpstr>Work Cited</vt:lpstr>
      <vt:lpstr>Work Cited continued</vt:lpstr>
      <vt:lpstr>Work Cited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Admin</dc:creator>
  <cp:lastModifiedBy>Zubari95</cp:lastModifiedBy>
  <cp:revision>130</cp:revision>
  <cp:lastPrinted>2013-03-09T21:17:23Z</cp:lastPrinted>
  <dcterms:created xsi:type="dcterms:W3CDTF">2013-02-17T05:22:30Z</dcterms:created>
  <dcterms:modified xsi:type="dcterms:W3CDTF">2013-03-23T12:10:31Z</dcterms:modified>
</cp:coreProperties>
</file>